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FF99FF"/>
    <a:srgbClr val="CC00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48" autoAdjust="0"/>
    <p:restoredTop sz="94660"/>
  </p:normalViewPr>
  <p:slideViewPr>
    <p:cSldViewPr snapToGrid="0">
      <p:cViewPr varScale="1">
        <p:scale>
          <a:sx n="74" d="100"/>
          <a:sy n="74" d="100"/>
        </p:scale>
        <p:origin x="69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932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713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214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86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081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208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632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1827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3074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957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132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88DD8-F9E7-47A8-95D7-5DF1FB917ABE}" type="datetimeFigureOut">
              <a:rPr lang="es-ES" smtClean="0"/>
              <a:pPr/>
              <a:t>06/04/2017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F80A4-ADEB-414F-8E35-01072086765F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015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57287" y="180591"/>
            <a:ext cx="1164602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rgbClr val="99336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Planes de conservación de Castilla-La Mancha y Extremadura</a:t>
            </a:r>
            <a:endParaRPr lang="es-ES" sz="5400" b="1" cap="none" spc="0" dirty="0">
              <a:ln w="22225">
                <a:solidFill>
                  <a:srgbClr val="99336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0" y="6488668"/>
            <a:ext cx="3904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Daniel Guio, Alicia Limón y Javier López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429691" y="3161211"/>
            <a:ext cx="81250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>
                <a:solidFill>
                  <a:schemeClr val="bg1"/>
                </a:solidFill>
              </a:rPr>
              <a:t>Restitución genética de poblaciones</a:t>
            </a:r>
          </a:p>
          <a:p>
            <a:pPr algn="ctr"/>
            <a:endParaRPr lang="es-ES_tradnl" sz="2400" b="1" dirty="0" smtClean="0">
              <a:solidFill>
                <a:schemeClr val="bg1"/>
              </a:solidFill>
            </a:endParaRPr>
          </a:p>
          <a:p>
            <a:r>
              <a:rPr lang="es-ES" b="1" dirty="0" smtClean="0">
                <a:solidFill>
                  <a:schemeClr val="bg1"/>
                </a:solidFill>
              </a:rPr>
              <a:t>MÁSTER UNI. EN TÉCNICAS DE CONSERVACIÓN DE LA BIODIVERSIDAD Y ECOLOGÍA</a:t>
            </a:r>
          </a:p>
          <a:p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7" name="6 Imagen" descr="logo urj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577" y="4352784"/>
            <a:ext cx="3418659" cy="1314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26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50030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rgbClr val="99336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INTRODUCCIÓN</a:t>
            </a:r>
            <a:endParaRPr lang="es-ES" sz="5400" b="1" cap="none" spc="0" dirty="0">
              <a:ln w="22225">
                <a:solidFill>
                  <a:srgbClr val="99336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75" y="775105"/>
            <a:ext cx="4120484" cy="3253014"/>
          </a:xfrm>
          <a:prstGeom prst="rect">
            <a:avLst/>
          </a:prstGeom>
          <a:ln>
            <a:solidFill>
              <a:srgbClr val="993366"/>
            </a:solidFill>
          </a:ln>
        </p:spPr>
      </p:pic>
      <p:grpSp>
        <p:nvGrpSpPr>
          <p:cNvPr id="11" name="Grupo 10"/>
          <p:cNvGrpSpPr/>
          <p:nvPr/>
        </p:nvGrpSpPr>
        <p:grpSpPr>
          <a:xfrm>
            <a:off x="4708198" y="923330"/>
            <a:ext cx="3864301" cy="1079642"/>
            <a:chOff x="4742542" y="1335314"/>
            <a:chExt cx="3864301" cy="1079642"/>
          </a:xfrm>
        </p:grpSpPr>
        <p:sp>
          <p:nvSpPr>
            <p:cNvPr id="6" name="Rectángulo redondeado 5"/>
            <p:cNvSpPr/>
            <p:nvPr/>
          </p:nvSpPr>
          <p:spPr>
            <a:xfrm>
              <a:off x="4876800" y="1335314"/>
              <a:ext cx="2075543" cy="362857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rgbClr val="99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>
                  <a:solidFill>
                    <a:schemeClr val="tx1"/>
                  </a:solidFill>
                </a:rPr>
                <a:t>Castilla-La Mancha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ángulo redondeado 6"/>
            <p:cNvSpPr/>
            <p:nvPr/>
          </p:nvSpPr>
          <p:spPr>
            <a:xfrm>
              <a:off x="4742542" y="1698172"/>
              <a:ext cx="3864301" cy="716784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99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u="sng" dirty="0" smtClean="0">
                  <a:solidFill>
                    <a:schemeClr val="tx1"/>
                  </a:solidFill>
                </a:rPr>
                <a:t>En peligro de extinción (EN)</a:t>
              </a:r>
              <a:r>
                <a:rPr lang="es-ES" dirty="0" smtClean="0">
                  <a:solidFill>
                    <a:schemeClr val="tx1"/>
                  </a:solidFill>
                </a:rPr>
                <a:t>: 9 </a:t>
              </a:r>
              <a:r>
                <a:rPr lang="es-ES" dirty="0" err="1" smtClean="0">
                  <a:solidFill>
                    <a:schemeClr val="tx1"/>
                  </a:solidFill>
                </a:rPr>
                <a:t>spp</a:t>
              </a:r>
              <a:endParaRPr lang="es-ES" dirty="0" smtClean="0">
                <a:solidFill>
                  <a:schemeClr val="tx1"/>
                </a:solidFill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u="sng" dirty="0" smtClean="0">
                  <a:solidFill>
                    <a:schemeClr val="tx1"/>
                  </a:solidFill>
                </a:rPr>
                <a:t>Vulnerables (VU)</a:t>
              </a:r>
              <a:r>
                <a:rPr lang="es-ES" dirty="0" smtClean="0">
                  <a:solidFill>
                    <a:schemeClr val="tx1"/>
                  </a:solidFill>
                </a:rPr>
                <a:t>: 43 </a:t>
              </a:r>
              <a:r>
                <a:rPr lang="es-ES" dirty="0" err="1" smtClean="0">
                  <a:solidFill>
                    <a:schemeClr val="tx1"/>
                  </a:solidFill>
                </a:rPr>
                <a:t>spp</a:t>
              </a:r>
              <a:endParaRPr lang="es-ES" u="sng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818214" y="4239864"/>
            <a:ext cx="10021717" cy="2537173"/>
            <a:chOff x="159047" y="4214336"/>
            <a:chExt cx="10021717" cy="2537173"/>
          </a:xfrm>
        </p:grpSpPr>
        <p:grpSp>
          <p:nvGrpSpPr>
            <p:cNvPr id="10" name="Grupo 9"/>
            <p:cNvGrpSpPr/>
            <p:nvPr/>
          </p:nvGrpSpPr>
          <p:grpSpPr>
            <a:xfrm>
              <a:off x="159047" y="4214336"/>
              <a:ext cx="3972082" cy="1288393"/>
              <a:chOff x="4742543" y="3679369"/>
              <a:chExt cx="4620747" cy="2385046"/>
            </a:xfrm>
          </p:grpSpPr>
          <p:sp>
            <p:nvSpPr>
              <p:cNvPr id="8" name="Rectángulo redondeado 7"/>
              <p:cNvSpPr/>
              <p:nvPr/>
            </p:nvSpPr>
            <p:spPr>
              <a:xfrm>
                <a:off x="4876800" y="3679369"/>
                <a:ext cx="2090349" cy="621676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b="1" dirty="0" smtClean="0">
                    <a:solidFill>
                      <a:schemeClr val="tx1"/>
                    </a:solidFill>
                  </a:rPr>
                  <a:t>Extremadura</a:t>
                </a:r>
                <a:endParaRPr lang="es-E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ángulo redondeado 8"/>
              <p:cNvSpPr/>
              <p:nvPr/>
            </p:nvSpPr>
            <p:spPr>
              <a:xfrm>
                <a:off x="4742543" y="4301047"/>
                <a:ext cx="4620747" cy="1763368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s-ES" u="sng" dirty="0" smtClean="0">
                    <a:solidFill>
                      <a:schemeClr val="tx1"/>
                    </a:solidFill>
                  </a:rPr>
                  <a:t>En peligro de extinción (EN)</a:t>
                </a:r>
                <a:r>
                  <a:rPr lang="es-ES" dirty="0" smtClean="0">
                    <a:solidFill>
                      <a:schemeClr val="tx1"/>
                    </a:solidFill>
                  </a:rPr>
                  <a:t>: 8 </a:t>
                </a:r>
                <a:r>
                  <a:rPr lang="es-ES" dirty="0" err="1" smtClean="0">
                    <a:solidFill>
                      <a:schemeClr val="tx1"/>
                    </a:solidFill>
                  </a:rPr>
                  <a:t>spp</a:t>
                </a:r>
                <a:endParaRPr lang="es-ES" u="sng" dirty="0" smtClean="0">
                  <a:solidFill>
                    <a:schemeClr val="tx1"/>
                  </a:solidFill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s-ES" u="sng" dirty="0" smtClean="0">
                    <a:solidFill>
                      <a:schemeClr val="tx1"/>
                    </a:solidFill>
                  </a:rPr>
                  <a:t>Vulnerable (VU)</a:t>
                </a:r>
                <a:r>
                  <a:rPr lang="es-ES" dirty="0" smtClean="0">
                    <a:solidFill>
                      <a:schemeClr val="tx1"/>
                    </a:solidFill>
                  </a:rPr>
                  <a:t>: 24 </a:t>
                </a:r>
                <a:r>
                  <a:rPr lang="es-ES" dirty="0" err="1" smtClean="0">
                    <a:solidFill>
                      <a:schemeClr val="tx1"/>
                    </a:solidFill>
                  </a:rPr>
                  <a:t>spp</a:t>
                </a:r>
                <a:endParaRPr lang="es-ES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" name="Flecha doblada hacia arriba 15"/>
            <p:cNvSpPr/>
            <p:nvPr/>
          </p:nvSpPr>
          <p:spPr>
            <a:xfrm rot="5400000">
              <a:off x="307639" y="5557174"/>
              <a:ext cx="996042" cy="887153"/>
            </a:xfrm>
            <a:prstGeom prst="bentUpArrow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redondeado 20"/>
            <p:cNvSpPr/>
            <p:nvPr/>
          </p:nvSpPr>
          <p:spPr>
            <a:xfrm>
              <a:off x="1249236" y="5629807"/>
              <a:ext cx="4465764" cy="1121702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b="1" i="1" dirty="0" err="1" smtClean="0">
                  <a:solidFill>
                    <a:schemeClr val="tx1"/>
                  </a:solidFill>
                </a:rPr>
                <a:t>Taxus</a:t>
              </a:r>
              <a:r>
                <a:rPr lang="es-ES" b="1" i="1" dirty="0" smtClean="0">
                  <a:solidFill>
                    <a:schemeClr val="tx1"/>
                  </a:solidFill>
                </a:rPr>
                <a:t> </a:t>
              </a:r>
              <a:r>
                <a:rPr lang="es-ES" b="1" i="1" dirty="0" err="1" smtClean="0">
                  <a:solidFill>
                    <a:schemeClr val="tx1"/>
                  </a:solidFill>
                </a:rPr>
                <a:t>baccata</a:t>
              </a:r>
              <a:endParaRPr lang="es-ES" b="1" i="1" dirty="0" smtClean="0">
                <a:solidFill>
                  <a:schemeClr val="tx1"/>
                </a:solidFill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i="1" dirty="0" err="1" smtClean="0">
                  <a:solidFill>
                    <a:schemeClr val="tx1"/>
                  </a:solidFill>
                </a:rPr>
                <a:t>Aristolochia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  <a:r>
                <a:rPr lang="es-ES" i="1" dirty="0" err="1" smtClean="0">
                  <a:solidFill>
                    <a:schemeClr val="tx1"/>
                  </a:solidFill>
                </a:rPr>
                <a:t>pallida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  <a:r>
                <a:rPr lang="es-ES" dirty="0" err="1" smtClean="0">
                  <a:solidFill>
                    <a:schemeClr val="tx1"/>
                  </a:solidFill>
                </a:rPr>
                <a:t>subsp</a:t>
              </a:r>
              <a:r>
                <a:rPr lang="es-ES" dirty="0" smtClean="0">
                  <a:solidFill>
                    <a:schemeClr val="tx1"/>
                  </a:solidFill>
                </a:rPr>
                <a:t>. </a:t>
              </a:r>
              <a:r>
                <a:rPr lang="es-ES" i="1" dirty="0" smtClean="0">
                  <a:solidFill>
                    <a:schemeClr val="tx1"/>
                  </a:solidFill>
                </a:rPr>
                <a:t>castellana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i="1" dirty="0" err="1" smtClean="0">
                  <a:solidFill>
                    <a:schemeClr val="tx1"/>
                  </a:solidFill>
                </a:rPr>
                <a:t>Adenocarpus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  <a:r>
                <a:rPr lang="es-ES" i="1" dirty="0" err="1" smtClean="0">
                  <a:solidFill>
                    <a:schemeClr val="tx1"/>
                  </a:solidFill>
                </a:rPr>
                <a:t>desertorium</a:t>
              </a:r>
              <a:endParaRPr lang="es-ES" i="1" dirty="0" smtClean="0">
                <a:solidFill>
                  <a:schemeClr val="tx1"/>
                </a:solidFill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i="1" dirty="0" err="1" smtClean="0">
                  <a:solidFill>
                    <a:schemeClr val="tx1"/>
                  </a:solidFill>
                </a:rPr>
                <a:t>Astragalus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  <a:r>
                <a:rPr lang="es-ES" i="1" dirty="0" err="1" smtClean="0">
                  <a:solidFill>
                    <a:schemeClr val="tx1"/>
                  </a:solidFill>
                </a:rPr>
                <a:t>nitidiflorus</a:t>
              </a:r>
              <a:endParaRPr lang="es-ES" i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2" name="Rectángulo redondeado 21"/>
            <p:cNvSpPr/>
            <p:nvPr/>
          </p:nvSpPr>
          <p:spPr>
            <a:xfrm>
              <a:off x="5715000" y="5629807"/>
              <a:ext cx="4465764" cy="1121702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i="1" dirty="0" smtClean="0">
                  <a:solidFill>
                    <a:schemeClr val="tx1"/>
                  </a:solidFill>
                </a:rPr>
                <a:t>Artemisa </a:t>
              </a:r>
              <a:r>
                <a:rPr lang="es-ES" i="1" dirty="0" err="1" smtClean="0">
                  <a:solidFill>
                    <a:schemeClr val="tx1"/>
                  </a:solidFill>
                </a:rPr>
                <a:t>ganesiana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  <a:r>
                <a:rPr lang="es-ES" dirty="0" err="1" smtClean="0">
                  <a:solidFill>
                    <a:schemeClr val="tx1"/>
                  </a:solidFill>
                </a:rPr>
                <a:t>subsp</a:t>
              </a:r>
              <a:r>
                <a:rPr lang="es-ES" dirty="0" smtClean="0">
                  <a:solidFill>
                    <a:schemeClr val="tx1"/>
                  </a:solidFill>
                </a:rPr>
                <a:t>.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  <a:r>
                <a:rPr lang="es-ES" i="1" dirty="0" err="1" smtClean="0">
                  <a:solidFill>
                    <a:schemeClr val="tx1"/>
                  </a:solidFill>
                </a:rPr>
                <a:t>belmontae</a:t>
              </a:r>
              <a:endParaRPr lang="es-ES" i="1" dirty="0" smtClean="0">
                <a:solidFill>
                  <a:schemeClr val="tx1"/>
                </a:solidFill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b="1" i="1" dirty="0" err="1" smtClean="0">
                  <a:solidFill>
                    <a:schemeClr val="tx1"/>
                  </a:solidFill>
                </a:rPr>
                <a:t>Astragalus</a:t>
              </a:r>
              <a:r>
                <a:rPr lang="es-ES" b="1" i="1" dirty="0" smtClean="0">
                  <a:solidFill>
                    <a:schemeClr val="tx1"/>
                  </a:solidFill>
                </a:rPr>
                <a:t> </a:t>
              </a:r>
              <a:r>
                <a:rPr lang="es-ES" b="1" i="1" dirty="0" err="1" smtClean="0">
                  <a:solidFill>
                    <a:schemeClr val="tx1"/>
                  </a:solidFill>
                </a:rPr>
                <a:t>gines-lopezii</a:t>
              </a:r>
              <a:endParaRPr lang="es-ES" b="1" i="1" dirty="0" smtClean="0">
                <a:solidFill>
                  <a:schemeClr val="tx1"/>
                </a:solidFill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b="1" i="1" dirty="0" smtClean="0">
                  <a:solidFill>
                    <a:schemeClr val="tx1"/>
                  </a:solidFill>
                </a:rPr>
                <a:t>Serapias </a:t>
              </a:r>
              <a:r>
                <a:rPr lang="es-ES" b="1" i="1" dirty="0" err="1" smtClean="0">
                  <a:solidFill>
                    <a:schemeClr val="tx1"/>
                  </a:solidFill>
                </a:rPr>
                <a:t>perez-chiscanoi</a:t>
              </a:r>
              <a:endParaRPr lang="es-ES" b="1" i="1" dirty="0" smtClean="0">
                <a:solidFill>
                  <a:schemeClr val="tx1"/>
                </a:solidFill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S" i="1" dirty="0" smtClean="0">
                  <a:solidFill>
                    <a:schemeClr val="tx1"/>
                  </a:solidFill>
                </a:rPr>
                <a:t>Centaurea </a:t>
              </a:r>
              <a:r>
                <a:rPr lang="es-ES" i="1" dirty="0" err="1" smtClean="0">
                  <a:solidFill>
                    <a:schemeClr val="tx1"/>
                  </a:solidFill>
                </a:rPr>
                <a:t>toletana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  <a:r>
                <a:rPr lang="es-ES" dirty="0" err="1" smtClean="0">
                  <a:solidFill>
                    <a:schemeClr val="tx1"/>
                  </a:solidFill>
                </a:rPr>
                <a:t>subsp</a:t>
              </a:r>
              <a:r>
                <a:rPr lang="es-ES" dirty="0" smtClean="0">
                  <a:solidFill>
                    <a:schemeClr val="tx1"/>
                  </a:solidFill>
                </a:rPr>
                <a:t>. </a:t>
              </a:r>
              <a:r>
                <a:rPr lang="es-ES" i="1" dirty="0" err="1" smtClean="0">
                  <a:solidFill>
                    <a:schemeClr val="tx1"/>
                  </a:solidFill>
                </a:rPr>
                <a:t>tentudaica</a:t>
              </a:r>
              <a:endParaRPr lang="es-ES" i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3" name="Flecha doblada hacia arriba 22"/>
          <p:cNvSpPr/>
          <p:nvPr/>
        </p:nvSpPr>
        <p:spPr>
          <a:xfrm rot="5400000">
            <a:off x="4817920" y="2072776"/>
            <a:ext cx="996042" cy="887153"/>
          </a:xfrm>
          <a:prstGeom prst="bentUpArrow">
            <a:avLst/>
          </a:prstGeom>
          <a:solidFill>
            <a:srgbClr val="993366"/>
          </a:solidFill>
          <a:ln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redondeado 23"/>
          <p:cNvSpPr/>
          <p:nvPr/>
        </p:nvSpPr>
        <p:spPr>
          <a:xfrm>
            <a:off x="5817659" y="2214569"/>
            <a:ext cx="4465764" cy="112170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i="1" dirty="0" smtClean="0">
                <a:solidFill>
                  <a:schemeClr val="tx1"/>
                </a:solidFill>
              </a:rPr>
              <a:t>Centaurea </a:t>
            </a:r>
            <a:r>
              <a:rPr lang="es-ES" i="1" dirty="0" err="1" smtClean="0">
                <a:solidFill>
                  <a:schemeClr val="tx1"/>
                </a:solidFill>
              </a:rPr>
              <a:t>citricolor</a:t>
            </a:r>
            <a:endParaRPr lang="es-ES" i="1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i="1" dirty="0" err="1" smtClean="0">
                <a:solidFill>
                  <a:schemeClr val="tx1"/>
                </a:solidFill>
              </a:rPr>
              <a:t>Helinathemum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i="1" dirty="0" err="1" smtClean="0">
                <a:solidFill>
                  <a:schemeClr val="tx1"/>
                </a:solidFill>
              </a:rPr>
              <a:t>polygonoides</a:t>
            </a:r>
            <a:endParaRPr lang="es-ES" b="1" i="1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i="1" dirty="0" err="1" smtClean="0">
                <a:solidFill>
                  <a:schemeClr val="tx1"/>
                </a:solidFill>
              </a:rPr>
              <a:t>Coincya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i="1" dirty="0" err="1" smtClean="0">
                <a:solidFill>
                  <a:schemeClr val="tx1"/>
                </a:solidFill>
              </a:rPr>
              <a:t>rupestris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i="1" dirty="0" err="1" smtClean="0">
                <a:solidFill>
                  <a:schemeClr val="tx1"/>
                </a:solidFill>
              </a:rPr>
              <a:t>Lepidium</a:t>
            </a:r>
            <a:r>
              <a:rPr lang="es-ES" i="1" dirty="0" smtClean="0">
                <a:solidFill>
                  <a:schemeClr val="tx1"/>
                </a:solidFill>
              </a:rPr>
              <a:t> </a:t>
            </a:r>
            <a:r>
              <a:rPr lang="es-ES" i="1" dirty="0" err="1" smtClean="0">
                <a:solidFill>
                  <a:schemeClr val="tx1"/>
                </a:solidFill>
              </a:rPr>
              <a:t>cardamines</a:t>
            </a:r>
            <a:endParaRPr lang="es-ES" i="1" dirty="0" smtClean="0">
              <a:solidFill>
                <a:schemeClr val="tx1"/>
              </a:solidFill>
            </a:endParaRPr>
          </a:p>
        </p:txBody>
      </p:sp>
      <p:sp>
        <p:nvSpPr>
          <p:cNvPr id="25" name="Rectángulo redondeado 24"/>
          <p:cNvSpPr/>
          <p:nvPr/>
        </p:nvSpPr>
        <p:spPr>
          <a:xfrm>
            <a:off x="7080402" y="3336271"/>
            <a:ext cx="4664388" cy="14099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i="1" dirty="0" err="1" smtClean="0">
                <a:solidFill>
                  <a:schemeClr val="tx1"/>
                </a:solidFill>
              </a:rPr>
              <a:t>Sideritis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i="1" dirty="0" err="1" smtClean="0">
                <a:solidFill>
                  <a:schemeClr val="tx1"/>
                </a:solidFill>
              </a:rPr>
              <a:t>serrata</a:t>
            </a:r>
            <a:endParaRPr lang="es-ES" b="1" i="1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i="1" dirty="0" err="1" smtClean="0">
                <a:solidFill>
                  <a:schemeClr val="tx1"/>
                </a:solidFill>
              </a:rPr>
              <a:t>Sarcocapnos</a:t>
            </a:r>
            <a:r>
              <a:rPr lang="es-ES" i="1" dirty="0" smtClean="0">
                <a:solidFill>
                  <a:schemeClr val="tx1"/>
                </a:solidFill>
              </a:rPr>
              <a:t> </a:t>
            </a:r>
            <a:r>
              <a:rPr lang="es-ES" i="1" dirty="0" err="1" smtClean="0">
                <a:solidFill>
                  <a:schemeClr val="tx1"/>
                </a:solidFill>
              </a:rPr>
              <a:t>baetica</a:t>
            </a:r>
            <a:endParaRPr lang="es-ES" i="1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i="1" dirty="0" smtClean="0">
                <a:solidFill>
                  <a:schemeClr val="tx1"/>
                </a:solidFill>
              </a:rPr>
              <a:t>Atropa </a:t>
            </a:r>
            <a:r>
              <a:rPr lang="es-ES" b="1" i="1" dirty="0" err="1" smtClean="0">
                <a:solidFill>
                  <a:schemeClr val="tx1"/>
                </a:solidFill>
              </a:rPr>
              <a:t>beaetica</a:t>
            </a:r>
            <a:endParaRPr lang="es-ES" b="1" i="1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i="1" dirty="0" err="1" smtClean="0">
                <a:solidFill>
                  <a:schemeClr val="tx1"/>
                </a:solidFill>
              </a:rPr>
              <a:t>Delphinium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i="1" dirty="0" err="1" smtClean="0">
                <a:solidFill>
                  <a:schemeClr val="tx1"/>
                </a:solidFill>
              </a:rPr>
              <a:t>fissum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dirty="0" err="1" smtClean="0">
                <a:solidFill>
                  <a:schemeClr val="tx1"/>
                </a:solidFill>
              </a:rPr>
              <a:t>subsp</a:t>
            </a:r>
            <a:r>
              <a:rPr lang="es-ES" b="1" dirty="0" smtClean="0">
                <a:solidFill>
                  <a:schemeClr val="tx1"/>
                </a:solidFill>
              </a:rPr>
              <a:t> </a:t>
            </a:r>
            <a:r>
              <a:rPr lang="es-ES" b="1" i="1" dirty="0" err="1" smtClean="0">
                <a:solidFill>
                  <a:schemeClr val="tx1"/>
                </a:solidFill>
              </a:rPr>
              <a:t>sordidum</a:t>
            </a:r>
            <a:endParaRPr lang="es-ES" b="1" i="1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i="1" dirty="0" smtClean="0">
                <a:solidFill>
                  <a:schemeClr val="tx1"/>
                </a:solidFill>
              </a:rPr>
              <a:t>Vella </a:t>
            </a:r>
            <a:r>
              <a:rPr lang="es-ES" b="1" i="1" dirty="0" err="1" smtClean="0">
                <a:solidFill>
                  <a:schemeClr val="tx1"/>
                </a:solidFill>
              </a:rPr>
              <a:t>pseudocytisus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dirty="0" err="1" smtClean="0">
                <a:solidFill>
                  <a:schemeClr val="tx1"/>
                </a:solidFill>
              </a:rPr>
              <a:t>subsp</a:t>
            </a:r>
            <a:r>
              <a:rPr lang="es-ES" b="1" dirty="0" smtClean="0">
                <a:solidFill>
                  <a:schemeClr val="tx1"/>
                </a:solidFill>
              </a:rPr>
              <a:t>. </a:t>
            </a:r>
            <a:r>
              <a:rPr lang="es-ES" b="1" i="1" dirty="0" err="1" smtClean="0">
                <a:solidFill>
                  <a:schemeClr val="tx1"/>
                </a:solidFill>
              </a:rPr>
              <a:t>pseudocytisus</a:t>
            </a:r>
            <a:endParaRPr lang="es-ES" b="1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1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6858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rgbClr val="99336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CASTILLA-LA MANCHA</a:t>
            </a:r>
            <a:endParaRPr lang="es-ES" sz="5400" b="1" cap="none" spc="0" dirty="0">
              <a:ln w="22225">
                <a:solidFill>
                  <a:srgbClr val="99336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165227" y="981388"/>
            <a:ext cx="2955344" cy="2675327"/>
            <a:chOff x="165227" y="981388"/>
            <a:chExt cx="2955344" cy="2675327"/>
          </a:xfrm>
        </p:grpSpPr>
        <p:sp>
          <p:nvSpPr>
            <p:cNvPr id="5" name="Rectángulo redondeado 4"/>
            <p:cNvSpPr/>
            <p:nvPr/>
          </p:nvSpPr>
          <p:spPr>
            <a:xfrm>
              <a:off x="165227" y="981388"/>
              <a:ext cx="2955344" cy="267532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99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s-E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860218" y="3229325"/>
              <a:ext cx="15653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s-ES" i="1" dirty="0" smtClean="0">
                  <a:solidFill>
                    <a:schemeClr val="tx1"/>
                  </a:solidFill>
                </a:rPr>
                <a:t>Atropa </a:t>
              </a:r>
              <a:r>
                <a:rPr lang="es-ES" i="1" dirty="0" err="1" smtClean="0">
                  <a:solidFill>
                    <a:schemeClr val="tx1"/>
                  </a:solidFill>
                </a:rPr>
                <a:t>baetica</a:t>
              </a:r>
              <a:endParaRPr lang="es-ES" i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165227" y="4040481"/>
            <a:ext cx="2955344" cy="2894268"/>
            <a:chOff x="3634141" y="981388"/>
            <a:chExt cx="2955344" cy="2894268"/>
          </a:xfrm>
        </p:grpSpPr>
        <p:grpSp>
          <p:nvGrpSpPr>
            <p:cNvPr id="11" name="Grupo 10"/>
            <p:cNvGrpSpPr/>
            <p:nvPr/>
          </p:nvGrpSpPr>
          <p:grpSpPr>
            <a:xfrm>
              <a:off x="3634141" y="981388"/>
              <a:ext cx="2955344" cy="2894268"/>
              <a:chOff x="165227" y="981388"/>
              <a:chExt cx="2955344" cy="2894268"/>
            </a:xfrm>
          </p:grpSpPr>
          <p:sp>
            <p:nvSpPr>
              <p:cNvPr id="12" name="Rectángulo redondeado 11"/>
              <p:cNvSpPr/>
              <p:nvPr/>
            </p:nvSpPr>
            <p:spPr>
              <a:xfrm>
                <a:off x="165227" y="981388"/>
                <a:ext cx="2955344" cy="2675327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99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s-E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ángulo 13"/>
              <p:cNvSpPr/>
              <p:nvPr/>
            </p:nvSpPr>
            <p:spPr>
              <a:xfrm>
                <a:off x="210455" y="3229325"/>
                <a:ext cx="286488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:r>
                  <a:rPr lang="es-ES" i="1" dirty="0" err="1" smtClean="0">
                    <a:solidFill>
                      <a:schemeClr val="tx1"/>
                    </a:solidFill>
                  </a:rPr>
                  <a:t>Helinathemum</a:t>
                </a:r>
                <a:r>
                  <a:rPr lang="es-ES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" i="1" dirty="0" err="1" smtClean="0">
                    <a:solidFill>
                      <a:schemeClr val="tx1"/>
                    </a:solidFill>
                  </a:rPr>
                  <a:t>polygonoides</a:t>
                </a:r>
                <a:endParaRPr lang="es-ES" i="1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s-ES" i="1" dirty="0" smtClean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052" name="Picture 4" descr="Resultado de imagen de Helianthemum polygonoides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19" t="19524" r="18634" b="6305"/>
            <a:stretch/>
          </p:blipFill>
          <p:spPr bwMode="auto">
            <a:xfrm>
              <a:off x="3803987" y="1141687"/>
              <a:ext cx="2615652" cy="2215135"/>
            </a:xfrm>
            <a:prstGeom prst="rect">
              <a:avLst/>
            </a:prstGeom>
            <a:noFill/>
            <a:effectLst>
              <a:softEdge rad="508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4" name="Picture 6" descr="Resultado de imagen de ATROPA BAETIC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24" r="9676" b="24875"/>
          <a:stretch/>
        </p:blipFill>
        <p:spPr bwMode="auto">
          <a:xfrm>
            <a:off x="320054" y="1282571"/>
            <a:ext cx="2597314" cy="1963048"/>
          </a:xfrm>
          <a:prstGeom prst="rect">
            <a:avLst/>
          </a:prstGeom>
          <a:noFill/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upo 29"/>
          <p:cNvGrpSpPr/>
          <p:nvPr/>
        </p:nvGrpSpPr>
        <p:grpSpPr>
          <a:xfrm>
            <a:off x="6485649" y="862037"/>
            <a:ext cx="2426263" cy="2736620"/>
            <a:chOff x="3834568" y="1032507"/>
            <a:chExt cx="2264228" cy="2624208"/>
          </a:xfrm>
        </p:grpSpPr>
        <p:grpSp>
          <p:nvGrpSpPr>
            <p:cNvPr id="18" name="Grupo 17"/>
            <p:cNvGrpSpPr/>
            <p:nvPr/>
          </p:nvGrpSpPr>
          <p:grpSpPr>
            <a:xfrm>
              <a:off x="3834568" y="1032507"/>
              <a:ext cx="2264228" cy="2624208"/>
              <a:chOff x="542263" y="1032507"/>
              <a:chExt cx="2264228" cy="2624208"/>
            </a:xfrm>
          </p:grpSpPr>
          <p:sp>
            <p:nvSpPr>
              <p:cNvPr id="19" name="Rectángulo redondeado 18"/>
              <p:cNvSpPr/>
              <p:nvPr/>
            </p:nvSpPr>
            <p:spPr>
              <a:xfrm>
                <a:off x="542263" y="1032507"/>
                <a:ext cx="2264228" cy="2624208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99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s-E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ángulo 19"/>
              <p:cNvSpPr/>
              <p:nvPr/>
            </p:nvSpPr>
            <p:spPr>
              <a:xfrm>
                <a:off x="794070" y="3172934"/>
                <a:ext cx="17770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:r>
                  <a:rPr lang="es-ES" i="1" dirty="0" err="1" smtClean="0">
                    <a:solidFill>
                      <a:schemeClr val="tx1"/>
                    </a:solidFill>
                  </a:rPr>
                  <a:t>Coincya</a:t>
                </a:r>
                <a:r>
                  <a:rPr lang="es-ES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" i="1" dirty="0" err="1" smtClean="0">
                    <a:solidFill>
                      <a:schemeClr val="tx1"/>
                    </a:solidFill>
                  </a:rPr>
                  <a:t>rupestris</a:t>
                </a:r>
                <a:endParaRPr lang="es-ES" i="1" dirty="0" smtClean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056" name="Picture 8" descr="Resultado de imagen de Coincya rupestris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91" r="12222"/>
            <a:stretch/>
          </p:blipFill>
          <p:spPr bwMode="auto">
            <a:xfrm>
              <a:off x="3979711" y="1204007"/>
              <a:ext cx="1959428" cy="2027098"/>
            </a:xfrm>
            <a:prstGeom prst="rect">
              <a:avLst/>
            </a:prstGeom>
            <a:noFill/>
            <a:effectLst>
              <a:softEdge rad="508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upo 15"/>
          <p:cNvGrpSpPr/>
          <p:nvPr/>
        </p:nvGrpSpPr>
        <p:grpSpPr>
          <a:xfrm>
            <a:off x="9361256" y="3982423"/>
            <a:ext cx="2554973" cy="2675327"/>
            <a:chOff x="289827" y="3957898"/>
            <a:chExt cx="2554973" cy="2675327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3" name="Rectángulo redondeado 22"/>
            <p:cNvSpPr/>
            <p:nvPr/>
          </p:nvSpPr>
          <p:spPr>
            <a:xfrm>
              <a:off x="289827" y="3957898"/>
              <a:ext cx="2554973" cy="2675327"/>
            </a:xfrm>
            <a:prstGeom prst="roundRect">
              <a:avLst/>
            </a:prstGeom>
            <a:grpFill/>
            <a:ln w="38100">
              <a:solidFill>
                <a:srgbClr val="99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s-E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621710" y="5947705"/>
              <a:ext cx="1963999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s-ES" i="1" dirty="0" err="1" smtClean="0">
                  <a:solidFill>
                    <a:schemeClr val="tx1"/>
                  </a:solidFill>
                </a:rPr>
                <a:t>Delphinium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  <a:r>
                <a:rPr lang="es-ES" i="1" dirty="0" err="1" smtClean="0">
                  <a:solidFill>
                    <a:schemeClr val="tx1"/>
                  </a:solidFill>
                </a:rPr>
                <a:t>fissum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</a:p>
            <a:p>
              <a:pPr algn="ctr"/>
              <a:r>
                <a:rPr lang="es-ES" dirty="0" err="1" smtClean="0">
                  <a:solidFill>
                    <a:schemeClr val="tx1"/>
                  </a:solidFill>
                </a:rPr>
                <a:t>subsp</a:t>
              </a:r>
              <a:r>
                <a:rPr lang="es-ES" dirty="0" smtClean="0">
                  <a:solidFill>
                    <a:schemeClr val="tx1"/>
                  </a:solidFill>
                </a:rPr>
                <a:t> </a:t>
              </a:r>
              <a:r>
                <a:rPr lang="es-ES" i="1" dirty="0" err="1" smtClean="0">
                  <a:solidFill>
                    <a:schemeClr val="tx1"/>
                  </a:solidFill>
                </a:rPr>
                <a:t>sordidum</a:t>
              </a:r>
              <a:endParaRPr lang="es-ES" i="1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2058" name="Picture 10" descr="Resultado de imagen de Delphinium fissum subsp sordidum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070" r="26145" b="6624"/>
            <a:stretch/>
          </p:blipFill>
          <p:spPr bwMode="auto">
            <a:xfrm>
              <a:off x="458301" y="4121063"/>
              <a:ext cx="2218024" cy="1921030"/>
            </a:xfrm>
            <a:prstGeom prst="rect">
              <a:avLst/>
            </a:prstGeom>
            <a:grpFill/>
            <a:effectLst>
              <a:softEdge rad="50800"/>
            </a:effectLst>
            <a:extLst/>
          </p:spPr>
        </p:pic>
      </p:grpSp>
      <p:grpSp>
        <p:nvGrpSpPr>
          <p:cNvPr id="34" name="Grupo 33"/>
          <p:cNvGrpSpPr/>
          <p:nvPr/>
        </p:nvGrpSpPr>
        <p:grpSpPr>
          <a:xfrm>
            <a:off x="3382473" y="2526569"/>
            <a:ext cx="2955344" cy="2675327"/>
            <a:chOff x="3455845" y="4040481"/>
            <a:chExt cx="2955344" cy="2675327"/>
          </a:xfrm>
        </p:grpSpPr>
        <p:grpSp>
          <p:nvGrpSpPr>
            <p:cNvPr id="27" name="Grupo 26"/>
            <p:cNvGrpSpPr/>
            <p:nvPr/>
          </p:nvGrpSpPr>
          <p:grpSpPr>
            <a:xfrm>
              <a:off x="3455845" y="4040481"/>
              <a:ext cx="2955344" cy="2675327"/>
              <a:chOff x="165227" y="981388"/>
              <a:chExt cx="2955344" cy="2675327"/>
            </a:xfrm>
          </p:grpSpPr>
          <p:sp>
            <p:nvSpPr>
              <p:cNvPr id="28" name="Rectángulo redondeado 27"/>
              <p:cNvSpPr/>
              <p:nvPr/>
            </p:nvSpPr>
            <p:spPr>
              <a:xfrm>
                <a:off x="165227" y="981388"/>
                <a:ext cx="2955344" cy="2675327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99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s-E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ángulo 28"/>
              <p:cNvSpPr/>
              <p:nvPr/>
            </p:nvSpPr>
            <p:spPr>
              <a:xfrm>
                <a:off x="616181" y="3229325"/>
                <a:ext cx="20534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:r>
                  <a:rPr lang="es-ES" i="1" dirty="0" err="1" smtClean="0">
                    <a:solidFill>
                      <a:schemeClr val="tx1"/>
                    </a:solidFill>
                  </a:rPr>
                  <a:t>Erodium</a:t>
                </a:r>
                <a:r>
                  <a:rPr lang="es-ES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" i="1" dirty="0" err="1" smtClean="0">
                    <a:solidFill>
                      <a:schemeClr val="tx1"/>
                    </a:solidFill>
                  </a:rPr>
                  <a:t>paularense</a:t>
                </a:r>
                <a:endParaRPr lang="es-ES" i="1" dirty="0" smtClean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060" name="Picture 12" descr="Resultado de imagen de erodium paularense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75" r="2808" b="12348"/>
            <a:stretch/>
          </p:blipFill>
          <p:spPr bwMode="auto">
            <a:xfrm>
              <a:off x="3796840" y="4142083"/>
              <a:ext cx="2333710" cy="2206172"/>
            </a:xfrm>
            <a:prstGeom prst="rect">
              <a:avLst/>
            </a:prstGeom>
            <a:noFill/>
            <a:effectLst>
              <a:softEdge rad="508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upo 16"/>
          <p:cNvGrpSpPr/>
          <p:nvPr/>
        </p:nvGrpSpPr>
        <p:grpSpPr>
          <a:xfrm>
            <a:off x="6574867" y="4136366"/>
            <a:ext cx="2426263" cy="2675327"/>
            <a:chOff x="6804823" y="4048738"/>
            <a:chExt cx="2426263" cy="2675327"/>
          </a:xfrm>
        </p:grpSpPr>
        <p:grpSp>
          <p:nvGrpSpPr>
            <p:cNvPr id="31" name="Grupo 30"/>
            <p:cNvGrpSpPr/>
            <p:nvPr/>
          </p:nvGrpSpPr>
          <p:grpSpPr>
            <a:xfrm>
              <a:off x="6804823" y="4048738"/>
              <a:ext cx="2426263" cy="2675327"/>
              <a:chOff x="165227" y="981388"/>
              <a:chExt cx="2955344" cy="2675327"/>
            </a:xfrm>
          </p:grpSpPr>
          <p:sp>
            <p:nvSpPr>
              <p:cNvPr id="32" name="Rectángulo redondeado 31"/>
              <p:cNvSpPr/>
              <p:nvPr/>
            </p:nvSpPr>
            <p:spPr>
              <a:xfrm>
                <a:off x="165227" y="981388"/>
                <a:ext cx="2955344" cy="2675327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99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s-E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tángulo 32"/>
              <p:cNvSpPr/>
              <p:nvPr/>
            </p:nvSpPr>
            <p:spPr>
              <a:xfrm>
                <a:off x="677969" y="3255312"/>
                <a:ext cx="16434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:r>
                  <a:rPr lang="es-ES" i="1" dirty="0" err="1" smtClean="0">
                    <a:solidFill>
                      <a:schemeClr val="tx1"/>
                    </a:solidFill>
                  </a:rPr>
                  <a:t>Sideritis</a:t>
                </a:r>
                <a:r>
                  <a:rPr lang="es-ES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" i="1" dirty="0" err="1" smtClean="0">
                    <a:solidFill>
                      <a:schemeClr val="tx1"/>
                    </a:solidFill>
                  </a:rPr>
                  <a:t>serrata</a:t>
                </a:r>
                <a:endParaRPr lang="es-ES" i="1" dirty="0" smtClean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062" name="Picture 14" descr="Resultado de imagen de Sideritis serrata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27" t="6194" r="24216" b="56549"/>
            <a:stretch/>
          </p:blipFill>
          <p:spPr bwMode="auto">
            <a:xfrm>
              <a:off x="7009919" y="4237243"/>
              <a:ext cx="2033725" cy="2051175"/>
            </a:xfrm>
            <a:prstGeom prst="rect">
              <a:avLst/>
            </a:prstGeom>
            <a:noFill/>
            <a:effectLst>
              <a:softEdge rad="508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upo 25"/>
          <p:cNvGrpSpPr/>
          <p:nvPr/>
        </p:nvGrpSpPr>
        <p:grpSpPr>
          <a:xfrm>
            <a:off x="9397207" y="862037"/>
            <a:ext cx="2483069" cy="2675327"/>
            <a:chOff x="6878187" y="981387"/>
            <a:chExt cx="2483069" cy="2675327"/>
          </a:xfrm>
        </p:grpSpPr>
        <p:grpSp>
          <p:nvGrpSpPr>
            <p:cNvPr id="37" name="Grupo 36"/>
            <p:cNvGrpSpPr/>
            <p:nvPr/>
          </p:nvGrpSpPr>
          <p:grpSpPr>
            <a:xfrm>
              <a:off x="6878187" y="981387"/>
              <a:ext cx="2483069" cy="2675327"/>
              <a:chOff x="327425" y="981388"/>
              <a:chExt cx="2483069" cy="2675327"/>
            </a:xfrm>
          </p:grpSpPr>
          <p:sp>
            <p:nvSpPr>
              <p:cNvPr id="38" name="Rectángulo redondeado 37"/>
              <p:cNvSpPr/>
              <p:nvPr/>
            </p:nvSpPr>
            <p:spPr>
              <a:xfrm>
                <a:off x="327425" y="981388"/>
                <a:ext cx="2483069" cy="2675327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8100">
                <a:solidFill>
                  <a:srgbClr val="99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s-E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ángulo 38"/>
              <p:cNvSpPr/>
              <p:nvPr/>
            </p:nvSpPr>
            <p:spPr>
              <a:xfrm>
                <a:off x="1550534" y="3229325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:endParaRPr lang="es-ES" i="1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Rectángulo 20"/>
            <p:cNvSpPr/>
            <p:nvPr/>
          </p:nvSpPr>
          <p:spPr>
            <a:xfrm>
              <a:off x="7123271" y="2990608"/>
              <a:ext cx="214077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i="1" dirty="0" smtClean="0">
                  <a:solidFill>
                    <a:schemeClr val="tx1"/>
                  </a:solidFill>
                </a:rPr>
                <a:t>Vella </a:t>
              </a:r>
              <a:r>
                <a:rPr lang="es-ES" i="1" dirty="0" err="1" smtClean="0">
                  <a:solidFill>
                    <a:schemeClr val="tx1"/>
                  </a:solidFill>
                </a:rPr>
                <a:t>pseudocytisus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</a:p>
            <a:p>
              <a:pPr algn="ctr"/>
              <a:r>
                <a:rPr lang="es-ES" dirty="0" err="1" smtClean="0">
                  <a:solidFill>
                    <a:schemeClr val="tx1"/>
                  </a:solidFill>
                </a:rPr>
                <a:t>subsp</a:t>
              </a:r>
              <a:r>
                <a:rPr lang="es-ES" dirty="0" smtClean="0">
                  <a:solidFill>
                    <a:schemeClr val="tx1"/>
                  </a:solidFill>
                </a:rPr>
                <a:t>. </a:t>
              </a:r>
              <a:r>
                <a:rPr lang="es-ES" i="1" dirty="0" err="1" smtClean="0">
                  <a:solidFill>
                    <a:schemeClr val="tx1"/>
                  </a:solidFill>
                </a:rPr>
                <a:t>pseudocytisus</a:t>
              </a:r>
              <a:endParaRPr lang="es-ES" i="1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2064" name="Picture 16" descr="Resultado de imagen de Vella pseudocytisus subsp. pseudocytisus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77" t="7365" r="18524" b="9624"/>
            <a:stretch/>
          </p:blipFill>
          <p:spPr bwMode="auto">
            <a:xfrm>
              <a:off x="7094243" y="1091991"/>
              <a:ext cx="2089012" cy="2032168"/>
            </a:xfrm>
            <a:prstGeom prst="rect">
              <a:avLst/>
            </a:prstGeom>
            <a:noFill/>
            <a:effectLst>
              <a:softEdge rad="508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298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69102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rgbClr val="99336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CASTILLA-LA MANCHA</a:t>
            </a:r>
            <a:endParaRPr lang="es-ES" sz="5400" b="1" cap="none" spc="0" dirty="0">
              <a:ln w="22225">
                <a:solidFill>
                  <a:srgbClr val="99336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293680" y="923330"/>
            <a:ext cx="4054802" cy="4119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i="1" dirty="0" smtClean="0">
                <a:solidFill>
                  <a:schemeClr val="tx1"/>
                </a:solidFill>
              </a:rPr>
              <a:t>Vella </a:t>
            </a:r>
            <a:r>
              <a:rPr lang="es-ES" i="1" dirty="0" err="1" smtClean="0">
                <a:solidFill>
                  <a:schemeClr val="tx1"/>
                </a:solidFill>
              </a:rPr>
              <a:t>pseudocytisus</a:t>
            </a:r>
            <a:r>
              <a:rPr lang="es-ES" i="1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subsp</a:t>
            </a:r>
            <a:r>
              <a:rPr lang="es-ES" dirty="0" smtClean="0">
                <a:solidFill>
                  <a:schemeClr val="tx1"/>
                </a:solidFill>
              </a:rPr>
              <a:t>. </a:t>
            </a:r>
            <a:r>
              <a:rPr lang="es-ES" i="1" dirty="0" err="1" smtClean="0">
                <a:solidFill>
                  <a:schemeClr val="tx1"/>
                </a:solidFill>
              </a:rPr>
              <a:t>pseudocytisus</a:t>
            </a:r>
            <a:endParaRPr lang="es-ES" i="1" dirty="0" smtClean="0">
              <a:solidFill>
                <a:schemeClr val="tx1"/>
              </a:solidFill>
            </a:endParaRPr>
          </a:p>
        </p:txBody>
      </p:sp>
      <p:grpSp>
        <p:nvGrpSpPr>
          <p:cNvPr id="7" name="Grupo 6"/>
          <p:cNvGrpSpPr>
            <a:grpSpLocks noChangeAspect="1"/>
          </p:cNvGrpSpPr>
          <p:nvPr/>
        </p:nvGrpSpPr>
        <p:grpSpPr>
          <a:xfrm>
            <a:off x="293680" y="1335314"/>
            <a:ext cx="3405102" cy="3082658"/>
            <a:chOff x="6878187" y="981387"/>
            <a:chExt cx="2483069" cy="2247937"/>
          </a:xfrm>
          <a:solidFill>
            <a:schemeClr val="bg1"/>
          </a:solidFill>
        </p:grpSpPr>
        <p:sp>
          <p:nvSpPr>
            <p:cNvPr id="11" name="Rectángulo redondeado 10"/>
            <p:cNvSpPr/>
            <p:nvPr/>
          </p:nvSpPr>
          <p:spPr>
            <a:xfrm>
              <a:off x="6878187" y="981387"/>
              <a:ext cx="2483069" cy="2247937"/>
            </a:xfrm>
            <a:prstGeom prst="roundRect">
              <a:avLst/>
            </a:prstGeom>
            <a:grpFill/>
            <a:ln w="38100">
              <a:solidFill>
                <a:srgbClr val="99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s-ES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0" name="Picture 16" descr="Resultado de imagen de Vella pseudocytisus subsp. pseudocytisus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77" t="7365" r="18524" b="9624"/>
            <a:stretch/>
          </p:blipFill>
          <p:spPr bwMode="auto">
            <a:xfrm>
              <a:off x="7094243" y="1091991"/>
              <a:ext cx="2089012" cy="2032168"/>
            </a:xfrm>
            <a:prstGeom prst="rect">
              <a:avLst/>
            </a:prstGeom>
            <a:grpFill/>
            <a:effectLst>
              <a:softEdge rad="50800"/>
            </a:effectLst>
            <a:extLst/>
          </p:spPr>
        </p:pic>
      </p:grpSp>
      <p:sp>
        <p:nvSpPr>
          <p:cNvPr id="14" name="Abrir llave 13"/>
          <p:cNvSpPr/>
          <p:nvPr/>
        </p:nvSpPr>
        <p:spPr>
          <a:xfrm>
            <a:off x="3849323" y="1494476"/>
            <a:ext cx="525936" cy="3350426"/>
          </a:xfrm>
          <a:prstGeom prst="leftBrace">
            <a:avLst>
              <a:gd name="adj1" fmla="val 48147"/>
              <a:gd name="adj2" fmla="val 50000"/>
            </a:avLst>
          </a:prstGeom>
          <a:ln w="38100">
            <a:solidFill>
              <a:srgbClr val="99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" name="Grupo 21"/>
          <p:cNvGrpSpPr/>
          <p:nvPr/>
        </p:nvGrpSpPr>
        <p:grpSpPr>
          <a:xfrm>
            <a:off x="4148591" y="1494476"/>
            <a:ext cx="6991138" cy="3402935"/>
            <a:chOff x="4296230" y="1566115"/>
            <a:chExt cx="6991138" cy="3402935"/>
          </a:xfrm>
        </p:grpSpPr>
        <p:grpSp>
          <p:nvGrpSpPr>
            <p:cNvPr id="20" name="Grupo 19"/>
            <p:cNvGrpSpPr/>
            <p:nvPr/>
          </p:nvGrpSpPr>
          <p:grpSpPr>
            <a:xfrm>
              <a:off x="4296230" y="1566115"/>
              <a:ext cx="6679534" cy="2308324"/>
              <a:chOff x="4577656" y="1573676"/>
              <a:chExt cx="6679534" cy="2308324"/>
            </a:xfrm>
          </p:grpSpPr>
          <p:sp>
            <p:nvSpPr>
              <p:cNvPr id="15" name="CuadroTexto 14"/>
              <p:cNvSpPr txBox="1"/>
              <p:nvPr/>
            </p:nvSpPr>
            <p:spPr>
              <a:xfrm>
                <a:off x="4577656" y="1573676"/>
                <a:ext cx="667182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Familia: </a:t>
                </a:r>
                <a:r>
                  <a:rPr lang="es-ES" dirty="0" err="1" smtClean="0"/>
                  <a:t>Brassicaceae</a:t>
                </a:r>
                <a:endParaRPr lang="es-E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Provincia: Toledo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Hábitat: Margas </a:t>
                </a:r>
                <a:r>
                  <a:rPr lang="es-ES" dirty="0" err="1" smtClean="0"/>
                  <a:t>yesíferas</a:t>
                </a:r>
                <a:endParaRPr lang="es-E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Espacio protegido: </a:t>
                </a:r>
                <a:r>
                  <a:rPr lang="es-ES" dirty="0" err="1" smtClean="0"/>
                  <a:t>Microreserva</a:t>
                </a:r>
                <a:endParaRPr lang="es-E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Estudio: 3 etapas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s-ES" dirty="0" smtClean="0"/>
                  <a:t>Otoño 1999</a:t>
                </a:r>
                <a:r>
                  <a:rPr lang="es-ES" dirty="0" smtClean="0">
                    <a:sym typeface="Wingdings" panose="05000000000000000000" pitchFamily="2" charset="2"/>
                  </a:rPr>
                  <a:t> 120 plántulas</a:t>
                </a:r>
                <a:endParaRPr lang="es-ES" dirty="0" smtClean="0"/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s-ES" dirty="0" smtClean="0"/>
                  <a:t>Otoño 2005</a:t>
                </a:r>
                <a:r>
                  <a:rPr lang="es-ES" dirty="0" smtClean="0">
                    <a:sym typeface="Wingdings" panose="05000000000000000000" pitchFamily="2" charset="2"/>
                  </a:rPr>
                  <a:t> 420 plántulas </a:t>
                </a:r>
                <a:endParaRPr lang="es-ES" u="sng" dirty="0" smtClean="0"/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s-ES" dirty="0" smtClean="0"/>
                  <a:t>Invierno 2007</a:t>
                </a:r>
                <a:r>
                  <a:rPr lang="es-ES" dirty="0" smtClean="0">
                    <a:sym typeface="Wingdings" panose="05000000000000000000" pitchFamily="2" charset="2"/>
                  </a:rPr>
                  <a:t> 187 plántulas </a:t>
                </a:r>
                <a:endParaRPr lang="es-ES" dirty="0" smtClean="0"/>
              </a:p>
            </p:txBody>
          </p:sp>
          <p:grpSp>
            <p:nvGrpSpPr>
              <p:cNvPr id="19" name="Grupo 18"/>
              <p:cNvGrpSpPr/>
              <p:nvPr/>
            </p:nvGrpSpPr>
            <p:grpSpPr>
              <a:xfrm>
                <a:off x="8356008" y="2960914"/>
                <a:ext cx="2901182" cy="802661"/>
                <a:chOff x="8356008" y="2960914"/>
                <a:chExt cx="2901182" cy="802661"/>
              </a:xfrm>
            </p:grpSpPr>
            <p:sp>
              <p:nvSpPr>
                <p:cNvPr id="17" name="Abrir llave 16"/>
                <p:cNvSpPr/>
                <p:nvPr/>
              </p:nvSpPr>
              <p:spPr>
                <a:xfrm rot="10800000">
                  <a:off x="8356008" y="2960914"/>
                  <a:ext cx="163877" cy="802661"/>
                </a:xfrm>
                <a:prstGeom prst="leftBrace">
                  <a:avLst>
                    <a:gd name="adj1" fmla="val 48147"/>
                    <a:gd name="adj2" fmla="val 50000"/>
                  </a:avLst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8" name="CuadroTexto 17"/>
                <p:cNvSpPr txBox="1"/>
                <p:nvPr/>
              </p:nvSpPr>
              <p:spPr>
                <a:xfrm>
                  <a:off x="8543019" y="3177578"/>
                  <a:ext cx="271417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dirty="0" smtClean="0"/>
                    <a:t>55% supervivientes aprox.</a:t>
                  </a:r>
                  <a:endParaRPr lang="es-ES" dirty="0"/>
                </a:p>
              </p:txBody>
            </p:sp>
          </p:grpSp>
        </p:grpSp>
        <p:sp>
          <p:nvSpPr>
            <p:cNvPr id="21" name="CuadroTexto 20"/>
            <p:cNvSpPr txBox="1"/>
            <p:nvPr/>
          </p:nvSpPr>
          <p:spPr>
            <a:xfrm>
              <a:off x="4296230" y="3768721"/>
              <a:ext cx="699113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Factores evaluados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Efecto facilitador de plantas nodrizas</a:t>
              </a:r>
              <a:r>
                <a:rPr lang="es-ES" dirty="0" smtClean="0">
                  <a:sym typeface="Wingdings" panose="05000000000000000000" pitchFamily="2" charset="2"/>
                </a:rPr>
                <a:t> 3 </a:t>
              </a:r>
              <a:r>
                <a:rPr lang="es-ES" dirty="0" err="1" smtClean="0">
                  <a:sym typeface="Wingdings" panose="05000000000000000000" pitchFamily="2" charset="2"/>
                </a:rPr>
                <a:t>spp</a:t>
              </a:r>
              <a:endParaRPr lang="es-ES" dirty="0" smtClean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Tamaño contenedor del vivero</a:t>
              </a:r>
              <a:r>
                <a:rPr lang="es-ES" dirty="0" smtClean="0">
                  <a:sym typeface="Wingdings" panose="05000000000000000000" pitchFamily="2" charset="2"/>
                </a:rPr>
                <a:t> 2 tamaños</a:t>
              </a:r>
              <a:endParaRPr lang="es-ES" dirty="0" smtClean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Orientación</a:t>
              </a:r>
              <a:r>
                <a:rPr lang="es-ES" dirty="0" smtClean="0">
                  <a:sym typeface="Wingdings" panose="05000000000000000000" pitchFamily="2" charset="2"/>
                </a:rPr>
                <a:t></a:t>
              </a:r>
              <a:r>
                <a:rPr lang="es-ES" dirty="0" smtClean="0"/>
                <a:t> umbría/solana</a:t>
              </a:r>
            </a:p>
          </p:txBody>
        </p:sp>
      </p:grpSp>
      <p:pic>
        <p:nvPicPr>
          <p:cNvPr id="5122" name="Picture 2" descr="Resultado de imagen de tick sin fond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507" y="3899671"/>
            <a:ext cx="385800" cy="3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de tick sin fond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6478" y="4330787"/>
            <a:ext cx="322057" cy="36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Resultado de imagen de tick sin fond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824" y="4581419"/>
            <a:ext cx="322057" cy="36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upo 27"/>
          <p:cNvGrpSpPr/>
          <p:nvPr/>
        </p:nvGrpSpPr>
        <p:grpSpPr>
          <a:xfrm>
            <a:off x="1878206" y="5372889"/>
            <a:ext cx="7815550" cy="995156"/>
            <a:chOff x="428564" y="5720798"/>
            <a:chExt cx="7815550" cy="995156"/>
          </a:xfrm>
        </p:grpSpPr>
        <p:grpSp>
          <p:nvGrpSpPr>
            <p:cNvPr id="27" name="Grupo 26"/>
            <p:cNvGrpSpPr/>
            <p:nvPr/>
          </p:nvGrpSpPr>
          <p:grpSpPr>
            <a:xfrm>
              <a:off x="428564" y="5857869"/>
              <a:ext cx="2576386" cy="687050"/>
              <a:chOff x="291001" y="5422441"/>
              <a:chExt cx="2576386" cy="687050"/>
            </a:xfrm>
          </p:grpSpPr>
          <p:sp>
            <p:nvSpPr>
              <p:cNvPr id="29" name="Flecha derecha 28"/>
              <p:cNvSpPr/>
              <p:nvPr/>
            </p:nvSpPr>
            <p:spPr>
              <a:xfrm rot="1966581">
                <a:off x="2087022" y="5735241"/>
                <a:ext cx="756919" cy="374250"/>
              </a:xfrm>
              <a:prstGeom prst="rightArrow">
                <a:avLst/>
              </a:prstGeom>
              <a:solidFill>
                <a:srgbClr val="993366"/>
              </a:solidFill>
              <a:ln>
                <a:solidFill>
                  <a:srgbClr val="99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/>
                  <a:t>Sin</a:t>
                </a:r>
                <a:endParaRPr lang="es-ES" dirty="0"/>
              </a:p>
            </p:txBody>
          </p:sp>
          <p:sp>
            <p:nvSpPr>
              <p:cNvPr id="23" name="Flecha derecha 22"/>
              <p:cNvSpPr/>
              <p:nvPr/>
            </p:nvSpPr>
            <p:spPr>
              <a:xfrm rot="20255998">
                <a:off x="2110468" y="5422441"/>
                <a:ext cx="756919" cy="332216"/>
              </a:xfrm>
              <a:prstGeom prst="rightArrow">
                <a:avLst/>
              </a:prstGeom>
              <a:solidFill>
                <a:srgbClr val="993366"/>
              </a:solidFill>
              <a:ln>
                <a:solidFill>
                  <a:srgbClr val="99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/>
                  <a:t>Con</a:t>
                </a:r>
                <a:endParaRPr lang="es-ES" dirty="0"/>
              </a:p>
            </p:txBody>
          </p:sp>
          <p:sp>
            <p:nvSpPr>
              <p:cNvPr id="26" name="Rectángulo redondeado 25"/>
              <p:cNvSpPr/>
              <p:nvPr/>
            </p:nvSpPr>
            <p:spPr>
              <a:xfrm>
                <a:off x="291001" y="5459589"/>
                <a:ext cx="1930611" cy="497577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99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b="1" dirty="0" smtClean="0">
                    <a:solidFill>
                      <a:schemeClr val="tx1"/>
                    </a:solidFill>
                  </a:rPr>
                  <a:t>Efecto facilitador</a:t>
                </a:r>
              </a:p>
            </p:txBody>
          </p:sp>
        </p:grpSp>
        <p:sp>
          <p:nvSpPr>
            <p:cNvPr id="31" name="Rectángulo redondeado 30"/>
            <p:cNvSpPr/>
            <p:nvPr/>
          </p:nvSpPr>
          <p:spPr>
            <a:xfrm>
              <a:off x="3039692" y="5720798"/>
              <a:ext cx="5074261" cy="348439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rgbClr val="99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Supervivencia del 65,63% y un crecimiento de 11cm</a:t>
              </a:r>
            </a:p>
          </p:txBody>
        </p:sp>
        <p:sp>
          <p:nvSpPr>
            <p:cNvPr id="32" name="Rectángulo redondeado 31"/>
            <p:cNvSpPr/>
            <p:nvPr/>
          </p:nvSpPr>
          <p:spPr>
            <a:xfrm>
              <a:off x="3022552" y="6367515"/>
              <a:ext cx="5221562" cy="348439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rgbClr val="99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Supervivencia del 35,16% y un crecimiento de 7,9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598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69102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rgbClr val="99336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CASTILLA-LA MANCHA</a:t>
            </a:r>
            <a:endParaRPr lang="es-ES" sz="5400" b="1" cap="none" spc="0" dirty="0">
              <a:ln w="22225">
                <a:solidFill>
                  <a:srgbClr val="99336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235131" y="895569"/>
            <a:ext cx="10981510" cy="3410285"/>
            <a:chOff x="275770" y="923330"/>
            <a:chExt cx="10981510" cy="3410285"/>
          </a:xfrm>
        </p:grpSpPr>
        <p:sp>
          <p:nvSpPr>
            <p:cNvPr id="5" name="Rectángulo redondeado 4"/>
            <p:cNvSpPr/>
            <p:nvPr/>
          </p:nvSpPr>
          <p:spPr>
            <a:xfrm>
              <a:off x="565341" y="923330"/>
              <a:ext cx="3459715" cy="411984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rgbClr val="99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i="1" dirty="0" err="1" smtClean="0">
                  <a:solidFill>
                    <a:schemeClr val="tx1"/>
                  </a:solidFill>
                </a:rPr>
                <a:t>Delphinium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  <a:r>
                <a:rPr lang="es-ES" i="1" dirty="0" err="1" smtClean="0">
                  <a:solidFill>
                    <a:schemeClr val="tx1"/>
                  </a:solidFill>
                </a:rPr>
                <a:t>fissum</a:t>
              </a:r>
              <a:r>
                <a:rPr lang="es-ES" i="1" dirty="0" smtClean="0">
                  <a:solidFill>
                    <a:schemeClr val="tx1"/>
                  </a:solidFill>
                </a:rPr>
                <a:t> </a:t>
              </a:r>
              <a:r>
                <a:rPr lang="es-ES" dirty="0" err="1" smtClean="0">
                  <a:solidFill>
                    <a:schemeClr val="tx1"/>
                  </a:solidFill>
                </a:rPr>
                <a:t>subsp</a:t>
              </a:r>
              <a:r>
                <a:rPr lang="es-ES" dirty="0" smtClean="0">
                  <a:solidFill>
                    <a:schemeClr val="tx1"/>
                  </a:solidFill>
                </a:rPr>
                <a:t> </a:t>
              </a:r>
              <a:r>
                <a:rPr lang="es-ES" i="1" dirty="0" err="1" smtClean="0">
                  <a:solidFill>
                    <a:schemeClr val="tx1"/>
                  </a:solidFill>
                </a:rPr>
                <a:t>sordidum</a:t>
              </a:r>
              <a:endParaRPr lang="es-ES" i="1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6" name="Grupo 5"/>
            <p:cNvGrpSpPr/>
            <p:nvPr/>
          </p:nvGrpSpPr>
          <p:grpSpPr>
            <a:xfrm>
              <a:off x="275770" y="1335316"/>
              <a:ext cx="3976917" cy="2998299"/>
              <a:chOff x="311188" y="3957898"/>
              <a:chExt cx="2473721" cy="2186982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7" name="Rectángulo redondeado 6"/>
              <p:cNvSpPr/>
              <p:nvPr/>
            </p:nvSpPr>
            <p:spPr>
              <a:xfrm>
                <a:off x="311188" y="3957898"/>
                <a:ext cx="2473721" cy="2186982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99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s-ES" dirty="0" smtClean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9" name="Picture 10" descr="Resultado de imagen de Delphinium fissum subsp sordidum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42" t="40070" r="26145" b="6624"/>
              <a:stretch/>
            </p:blipFill>
            <p:spPr bwMode="auto">
              <a:xfrm>
                <a:off x="440646" y="4005506"/>
                <a:ext cx="2253332" cy="2055774"/>
              </a:xfrm>
              <a:prstGeom prst="rect">
                <a:avLst/>
              </a:prstGeom>
              <a:grpFill/>
              <a:effectLst>
                <a:softEdge rad="50800"/>
              </a:effectLst>
              <a:extLst/>
            </p:spPr>
          </p:pic>
        </p:grpSp>
        <p:sp>
          <p:nvSpPr>
            <p:cNvPr id="10" name="Abrir llave 9"/>
            <p:cNvSpPr/>
            <p:nvPr/>
          </p:nvSpPr>
          <p:spPr>
            <a:xfrm>
              <a:off x="4460812" y="1693308"/>
              <a:ext cx="525936" cy="2397760"/>
            </a:xfrm>
            <a:prstGeom prst="leftBrace">
              <a:avLst>
                <a:gd name="adj1" fmla="val 48147"/>
                <a:gd name="adj2" fmla="val 50000"/>
              </a:avLst>
            </a:prstGeom>
            <a:ln w="38100">
              <a:solidFill>
                <a:srgbClr val="99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4723780" y="1899358"/>
              <a:ext cx="65335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Familia: </a:t>
              </a:r>
              <a:r>
                <a:rPr lang="es-ES" dirty="0" err="1" smtClean="0"/>
                <a:t>Ranunculaceae</a:t>
              </a:r>
              <a:endParaRPr lang="es-ES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Provincia: Guadalajara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Hábitat: Rupícola/ fondos de barrancos con densidad arbustiva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Espacio protegido: Parque Natural del Alto Tajo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Año de </a:t>
              </a:r>
              <a:r>
                <a:rPr lang="es-ES" dirty="0" smtClean="0"/>
                <a:t>aprobación del Plan de Conservación</a:t>
              </a:r>
              <a:r>
                <a:rPr lang="es-ES" dirty="0" smtClean="0"/>
                <a:t>: </a:t>
              </a:r>
              <a:r>
                <a:rPr lang="es-ES" dirty="0" smtClean="0"/>
                <a:t>2002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Aproximadamente 600 </a:t>
              </a:r>
              <a:r>
                <a:rPr lang="es-ES" dirty="0" err="1" smtClean="0"/>
                <a:t>ind</a:t>
              </a:r>
              <a:r>
                <a:rPr lang="es-ES" dirty="0" smtClean="0"/>
                <a:t>. (1 localidad)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Actuación: Barranco de la Virgen de la </a:t>
              </a:r>
              <a:r>
                <a:rPr lang="es-ES" dirty="0" smtClean="0"/>
                <a:t>Hoz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s-ES" dirty="0" smtClean="0"/>
            </a:p>
          </p:txBody>
        </p:sp>
      </p:grpSp>
      <p:grpSp>
        <p:nvGrpSpPr>
          <p:cNvPr id="2" name="Grupo 1"/>
          <p:cNvGrpSpPr/>
          <p:nvPr/>
        </p:nvGrpSpPr>
        <p:grpSpPr>
          <a:xfrm>
            <a:off x="646628" y="4414370"/>
            <a:ext cx="10752242" cy="2266197"/>
            <a:chOff x="891327" y="4473182"/>
            <a:chExt cx="10752242" cy="2266197"/>
          </a:xfrm>
        </p:grpSpPr>
        <p:grpSp>
          <p:nvGrpSpPr>
            <p:cNvPr id="11" name="Grupo 10"/>
            <p:cNvGrpSpPr/>
            <p:nvPr/>
          </p:nvGrpSpPr>
          <p:grpSpPr>
            <a:xfrm>
              <a:off x="891327" y="4473182"/>
              <a:ext cx="10752242" cy="2266197"/>
              <a:chOff x="352732" y="4630901"/>
              <a:chExt cx="10752242" cy="2266197"/>
            </a:xfrm>
          </p:grpSpPr>
          <p:sp>
            <p:nvSpPr>
              <p:cNvPr id="12" name="Rectángulo redondeado 11"/>
              <p:cNvSpPr/>
              <p:nvPr/>
            </p:nvSpPr>
            <p:spPr>
              <a:xfrm>
                <a:off x="352732" y="5050372"/>
                <a:ext cx="10752242" cy="184672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ángulo redondeado 12"/>
              <p:cNvSpPr/>
              <p:nvPr/>
            </p:nvSpPr>
            <p:spPr>
              <a:xfrm>
                <a:off x="440506" y="4630901"/>
                <a:ext cx="2114070" cy="391432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8100">
                <a:solidFill>
                  <a:srgbClr val="99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chemeClr val="tx1"/>
                    </a:solidFill>
                  </a:rPr>
                  <a:t>Líneas de actuación</a:t>
                </a:r>
                <a:endParaRPr lang="es-E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ángulo redondeado 14"/>
              <p:cNvSpPr/>
              <p:nvPr/>
            </p:nvSpPr>
            <p:spPr>
              <a:xfrm>
                <a:off x="887734" y="5214961"/>
                <a:ext cx="3769125" cy="539720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s-ES" dirty="0" smtClean="0">
                    <a:solidFill>
                      <a:schemeClr val="tx1"/>
                    </a:solidFill>
                  </a:rPr>
                  <a:t>Conservación </a:t>
                </a:r>
                <a:r>
                  <a:rPr lang="es-ES" i="1" dirty="0" smtClean="0">
                    <a:solidFill>
                      <a:schemeClr val="tx1"/>
                    </a:solidFill>
                  </a:rPr>
                  <a:t>ex-situ</a:t>
                </a:r>
                <a:endParaRPr lang="es-ES" i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ángulo redondeado 16"/>
              <p:cNvSpPr/>
              <p:nvPr/>
            </p:nvSpPr>
            <p:spPr>
              <a:xfrm>
                <a:off x="5728853" y="5212678"/>
                <a:ext cx="4808383" cy="544286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s-ES" dirty="0" smtClean="0">
                    <a:solidFill>
                      <a:schemeClr val="tx1"/>
                    </a:solidFill>
                  </a:rPr>
                  <a:t>Estudios demográficos y seguimiento poblacional</a:t>
                </a:r>
                <a:endParaRPr lang="es-E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ángulo redondeado 17"/>
              <p:cNvSpPr/>
              <p:nvPr/>
            </p:nvSpPr>
            <p:spPr>
              <a:xfrm>
                <a:off x="1159472" y="6102679"/>
                <a:ext cx="2201843" cy="425180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 smtClean="0">
                    <a:solidFill>
                      <a:schemeClr val="tx1"/>
                    </a:solidFill>
                  </a:rPr>
                  <a:t>Eliminar amenazadas</a:t>
                </a:r>
              </a:p>
            </p:txBody>
          </p:sp>
          <p:sp>
            <p:nvSpPr>
              <p:cNvPr id="20" name="Rectángulo redondeado 19"/>
              <p:cNvSpPr/>
              <p:nvPr/>
            </p:nvSpPr>
            <p:spPr>
              <a:xfrm>
                <a:off x="4384826" y="6043126"/>
                <a:ext cx="6486001" cy="544286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s-ES" dirty="0" smtClean="0">
                    <a:solidFill>
                      <a:schemeClr val="tx1"/>
                    </a:solidFill>
                  </a:rPr>
                  <a:t>Si es necesario: Reintroducción y creación de nuevas poblaciones</a:t>
                </a:r>
              </a:p>
            </p:txBody>
          </p:sp>
        </p:grpSp>
        <p:sp>
          <p:nvSpPr>
            <p:cNvPr id="21" name="Rectángulo 20"/>
            <p:cNvSpPr/>
            <p:nvPr/>
          </p:nvSpPr>
          <p:spPr>
            <a:xfrm>
              <a:off x="891327" y="5083822"/>
              <a:ext cx="506733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b="1" cap="none" spc="0" dirty="0" smtClean="0">
                  <a:ln w="22225">
                    <a:solidFill>
                      <a:srgbClr val="993366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1.</a:t>
              </a:r>
              <a:endParaRPr lang="es-ES" sz="3200" b="1" cap="none" spc="0" dirty="0">
                <a:ln w="22225">
                  <a:solidFill>
                    <a:srgbClr val="99336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  <p:sp>
          <p:nvSpPr>
            <p:cNvPr id="22" name="Rectángulo 21"/>
            <p:cNvSpPr/>
            <p:nvPr/>
          </p:nvSpPr>
          <p:spPr>
            <a:xfrm>
              <a:off x="5792378" y="5038767"/>
              <a:ext cx="506733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b="1" cap="none" spc="0" dirty="0" smtClean="0">
                  <a:ln w="22225">
                    <a:solidFill>
                      <a:srgbClr val="993366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2.</a:t>
              </a:r>
              <a:endParaRPr lang="es-ES" sz="3200" b="1" cap="none" spc="0" dirty="0">
                <a:ln w="22225">
                  <a:solidFill>
                    <a:srgbClr val="99336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  <p:sp>
          <p:nvSpPr>
            <p:cNvPr id="23" name="Rectángulo 22"/>
            <p:cNvSpPr/>
            <p:nvPr/>
          </p:nvSpPr>
          <p:spPr>
            <a:xfrm>
              <a:off x="1194682" y="5842429"/>
              <a:ext cx="506733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b="1" cap="none" spc="0" dirty="0" smtClean="0">
                  <a:ln w="22225">
                    <a:solidFill>
                      <a:srgbClr val="993366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3.</a:t>
              </a:r>
              <a:endParaRPr lang="es-ES" sz="3200" b="1" cap="none" spc="0" dirty="0">
                <a:ln w="22225">
                  <a:solidFill>
                    <a:srgbClr val="99336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  <p:sp>
          <p:nvSpPr>
            <p:cNvPr id="24" name="Rectángulo 23"/>
            <p:cNvSpPr/>
            <p:nvPr/>
          </p:nvSpPr>
          <p:spPr>
            <a:xfrm>
              <a:off x="4409991" y="5891773"/>
              <a:ext cx="506733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3200" b="1" cap="none" spc="0" dirty="0" smtClean="0">
                  <a:ln w="22225">
                    <a:solidFill>
                      <a:srgbClr val="993366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4.</a:t>
              </a:r>
              <a:endParaRPr lang="es-ES" sz="3200" b="1" cap="none" spc="0" dirty="0">
                <a:ln w="22225">
                  <a:solidFill>
                    <a:srgbClr val="99336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99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upo 37"/>
          <p:cNvGrpSpPr/>
          <p:nvPr/>
        </p:nvGrpSpPr>
        <p:grpSpPr>
          <a:xfrm>
            <a:off x="5241315" y="316393"/>
            <a:ext cx="6864052" cy="6307568"/>
            <a:chOff x="3742775" y="-2322286"/>
            <a:chExt cx="9044311" cy="8069923"/>
          </a:xfrm>
        </p:grpSpPr>
        <p:grpSp>
          <p:nvGrpSpPr>
            <p:cNvPr id="37" name="Grupo 36"/>
            <p:cNvGrpSpPr>
              <a:grpSpLocks noChangeAspect="1"/>
            </p:cNvGrpSpPr>
            <p:nvPr/>
          </p:nvGrpSpPr>
          <p:grpSpPr>
            <a:xfrm>
              <a:off x="3742775" y="-2322286"/>
              <a:ext cx="9044311" cy="8069923"/>
              <a:chOff x="3742775" y="-2322286"/>
              <a:chExt cx="9044311" cy="8069923"/>
            </a:xfrm>
          </p:grpSpPr>
          <p:grpSp>
            <p:nvGrpSpPr>
              <p:cNvPr id="22" name="Grupo 21"/>
              <p:cNvGrpSpPr/>
              <p:nvPr/>
            </p:nvGrpSpPr>
            <p:grpSpPr>
              <a:xfrm>
                <a:off x="3742775" y="-2322286"/>
                <a:ext cx="9044311" cy="8069923"/>
                <a:chOff x="1248196" y="169130"/>
                <a:chExt cx="9582096" cy="7927979"/>
              </a:xfrm>
            </p:grpSpPr>
            <p:pic>
              <p:nvPicPr>
                <p:cNvPr id="20" name="Imagen 1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248196" y="169130"/>
                  <a:ext cx="9563100" cy="3333750"/>
                </a:xfrm>
                <a:prstGeom prst="rect">
                  <a:avLst/>
                </a:prstGeom>
              </p:spPr>
            </p:pic>
            <p:pic>
              <p:nvPicPr>
                <p:cNvPr id="21" name="Imagen 20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67192" y="3493180"/>
                  <a:ext cx="9563100" cy="4603929"/>
                </a:xfrm>
                <a:prstGeom prst="rect">
                  <a:avLst/>
                </a:prstGeom>
              </p:spPr>
            </p:pic>
          </p:grpSp>
          <p:cxnSp>
            <p:nvCxnSpPr>
              <p:cNvPr id="26" name="Conector recto 25"/>
              <p:cNvCxnSpPr/>
              <p:nvPr/>
            </p:nvCxnSpPr>
            <p:spPr>
              <a:xfrm>
                <a:off x="6633029" y="2220685"/>
                <a:ext cx="1988457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ctor recto 26"/>
              <p:cNvCxnSpPr/>
              <p:nvPr/>
            </p:nvCxnSpPr>
            <p:spPr>
              <a:xfrm>
                <a:off x="7046686" y="2924628"/>
                <a:ext cx="1357085" cy="7258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cto 28"/>
              <p:cNvCxnSpPr/>
              <p:nvPr/>
            </p:nvCxnSpPr>
            <p:spPr>
              <a:xfrm>
                <a:off x="4963886" y="3390004"/>
                <a:ext cx="1357085" cy="7258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cto 29"/>
              <p:cNvCxnSpPr/>
              <p:nvPr/>
            </p:nvCxnSpPr>
            <p:spPr>
              <a:xfrm>
                <a:off x="10764969" y="4314568"/>
                <a:ext cx="1357085" cy="7258"/>
              </a:xfrm>
              <a:prstGeom prst="line">
                <a:avLst/>
              </a:prstGeom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cto 30"/>
              <p:cNvCxnSpPr/>
              <p:nvPr/>
            </p:nvCxnSpPr>
            <p:spPr>
              <a:xfrm>
                <a:off x="3760705" y="4529312"/>
                <a:ext cx="548513" cy="8428"/>
              </a:xfrm>
              <a:prstGeom prst="line">
                <a:avLst/>
              </a:prstGeom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32"/>
              <p:cNvCxnSpPr/>
              <p:nvPr/>
            </p:nvCxnSpPr>
            <p:spPr>
              <a:xfrm>
                <a:off x="4194028" y="4774597"/>
                <a:ext cx="1205287" cy="0"/>
              </a:xfrm>
              <a:prstGeom prst="line">
                <a:avLst/>
              </a:prstGeom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Conector recto 34"/>
            <p:cNvCxnSpPr/>
            <p:nvPr/>
          </p:nvCxnSpPr>
          <p:spPr>
            <a:xfrm>
              <a:off x="9175300" y="5457371"/>
              <a:ext cx="1166712" cy="18341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ángulo 11"/>
          <p:cNvSpPr/>
          <p:nvPr/>
        </p:nvSpPr>
        <p:spPr>
          <a:xfrm>
            <a:off x="0" y="0"/>
            <a:ext cx="49377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 EXTREMADURA</a:t>
            </a:r>
            <a:endParaRPr lang="es-ES" sz="5400" b="1" cap="none" spc="0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1150146" y="1098000"/>
            <a:ext cx="2243722" cy="2489783"/>
            <a:chOff x="3395866" y="1066217"/>
            <a:chExt cx="2243722" cy="2489783"/>
          </a:xfrm>
        </p:grpSpPr>
        <p:sp>
          <p:nvSpPr>
            <p:cNvPr id="16" name="Rectángulo redondeado 15"/>
            <p:cNvSpPr/>
            <p:nvPr/>
          </p:nvSpPr>
          <p:spPr>
            <a:xfrm>
              <a:off x="3395867" y="1066217"/>
              <a:ext cx="2243721" cy="2489783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s-ES" i="1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15" name="Grupo 14"/>
            <p:cNvGrpSpPr/>
            <p:nvPr/>
          </p:nvGrpSpPr>
          <p:grpSpPr>
            <a:xfrm>
              <a:off x="3395866" y="1201493"/>
              <a:ext cx="2243722" cy="2236901"/>
              <a:chOff x="3636505" y="4619297"/>
              <a:chExt cx="2243722" cy="2236901"/>
            </a:xfrm>
          </p:grpSpPr>
          <p:pic>
            <p:nvPicPr>
              <p:cNvPr id="10" name="Picture 6" descr="Resultado de imagen de serapias perez-chiscanoi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46486" y="4619297"/>
                <a:ext cx="1423760" cy="1898347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75000"/>
                  </a:schemeClr>
                </a:solidFill>
              </a:ln>
              <a:effectLst>
                <a:softEdge rad="508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CuadroTexto 10"/>
              <p:cNvSpPr txBox="1"/>
              <p:nvPr/>
            </p:nvSpPr>
            <p:spPr>
              <a:xfrm>
                <a:off x="3636505" y="6517644"/>
                <a:ext cx="2243722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1600" i="1" dirty="0" smtClean="0"/>
                  <a:t>Serapias </a:t>
                </a:r>
                <a:r>
                  <a:rPr lang="es-ES" sz="1600" i="1" dirty="0" err="1" smtClean="0"/>
                  <a:t>perez-chiscanoi</a:t>
                </a:r>
                <a:endParaRPr lang="es-ES" sz="1600" i="1" dirty="0"/>
              </a:p>
            </p:txBody>
          </p:sp>
        </p:grpSp>
      </p:grpSp>
      <p:grpSp>
        <p:nvGrpSpPr>
          <p:cNvPr id="19" name="Grupo 18"/>
          <p:cNvGrpSpPr/>
          <p:nvPr/>
        </p:nvGrpSpPr>
        <p:grpSpPr>
          <a:xfrm>
            <a:off x="920866" y="3998987"/>
            <a:ext cx="2718348" cy="2061965"/>
            <a:chOff x="3991662" y="1146328"/>
            <a:chExt cx="2128289" cy="1522105"/>
          </a:xfrm>
        </p:grpSpPr>
        <p:sp>
          <p:nvSpPr>
            <p:cNvPr id="18" name="Rectángulo redondeado 17"/>
            <p:cNvSpPr/>
            <p:nvPr/>
          </p:nvSpPr>
          <p:spPr>
            <a:xfrm>
              <a:off x="4038449" y="1146328"/>
              <a:ext cx="2034716" cy="1522105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s-ES" i="1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3991662" y="1268135"/>
              <a:ext cx="2128289" cy="1350530"/>
              <a:chOff x="7571635" y="5117636"/>
              <a:chExt cx="2128289" cy="1350530"/>
            </a:xfrm>
          </p:grpSpPr>
          <p:pic>
            <p:nvPicPr>
              <p:cNvPr id="8" name="Picture 4" descr="Resultado de imagen de astragalus gines-lopezii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318" r="4121" b="10167"/>
              <a:stretch/>
            </p:blipFill>
            <p:spPr bwMode="auto">
              <a:xfrm>
                <a:off x="7791504" y="5117636"/>
                <a:ext cx="1688551" cy="1121166"/>
              </a:xfrm>
              <a:prstGeom prst="rect">
                <a:avLst/>
              </a:prstGeom>
              <a:noFill/>
              <a:effectLst>
                <a:softEdge rad="508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CuadroTexto 8"/>
              <p:cNvSpPr txBox="1"/>
              <p:nvPr/>
            </p:nvSpPr>
            <p:spPr>
              <a:xfrm>
                <a:off x="7571635" y="6195532"/>
                <a:ext cx="2128289" cy="272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i="1" dirty="0" err="1" smtClean="0"/>
                  <a:t>Astragalus</a:t>
                </a:r>
                <a:r>
                  <a:rPr lang="es-ES" i="1" dirty="0" smtClean="0"/>
                  <a:t> </a:t>
                </a:r>
                <a:r>
                  <a:rPr lang="es-ES" i="1" dirty="0" err="1" smtClean="0"/>
                  <a:t>gines-lopezii</a:t>
                </a:r>
                <a:endParaRPr lang="es-ES" i="1" dirty="0"/>
              </a:p>
            </p:txBody>
          </p:sp>
        </p:grpSp>
      </p:grpSp>
      <p:sp>
        <p:nvSpPr>
          <p:cNvPr id="24" name="Abrir llave 23"/>
          <p:cNvSpPr/>
          <p:nvPr/>
        </p:nvSpPr>
        <p:spPr>
          <a:xfrm rot="10800000">
            <a:off x="3611352" y="915710"/>
            <a:ext cx="1450638" cy="5368004"/>
          </a:xfrm>
          <a:prstGeom prst="leftBrace">
            <a:avLst>
              <a:gd name="adj1" fmla="val 69020"/>
              <a:gd name="adj2" fmla="val 50266"/>
            </a:avLst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056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220132" y="1557458"/>
            <a:ext cx="3571940" cy="263802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ES" i="1" dirty="0" smtClean="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0" y="0"/>
            <a:ext cx="49116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 EXTREMADURA</a:t>
            </a:r>
            <a:endParaRPr lang="es-ES" sz="5400" b="1" cap="none" spc="0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302559" y="1226468"/>
            <a:ext cx="1796904" cy="33582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i="1" dirty="0" err="1" smtClean="0">
                <a:solidFill>
                  <a:schemeClr val="tx1"/>
                </a:solidFill>
              </a:rPr>
              <a:t>Taxus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i="1" dirty="0" err="1" smtClean="0">
                <a:solidFill>
                  <a:schemeClr val="tx1"/>
                </a:solidFill>
              </a:rPr>
              <a:t>baccata</a:t>
            </a:r>
            <a:endParaRPr lang="es-ES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2" y="1673498"/>
            <a:ext cx="3168296" cy="2363737"/>
          </a:xfrm>
          <a:prstGeom prst="rect">
            <a:avLst/>
          </a:prstGeom>
          <a:noFill/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brir llave 11"/>
          <p:cNvSpPr/>
          <p:nvPr/>
        </p:nvSpPr>
        <p:spPr>
          <a:xfrm>
            <a:off x="3980562" y="1226469"/>
            <a:ext cx="525936" cy="3075075"/>
          </a:xfrm>
          <a:prstGeom prst="leftBrace">
            <a:avLst>
              <a:gd name="adj1" fmla="val 48147"/>
              <a:gd name="adj2" fmla="val 50000"/>
            </a:avLst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4243530" y="1271020"/>
            <a:ext cx="66718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Familia: </a:t>
            </a:r>
            <a:r>
              <a:rPr lang="es-ES" dirty="0" err="1" smtClean="0"/>
              <a:t>Taxaceae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Provincia: Cáceres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Hábitat</a:t>
            </a:r>
            <a:r>
              <a:rPr lang="es-ES" dirty="0" smtClean="0"/>
              <a:t>: Cauces permanentes/estacionales </a:t>
            </a:r>
            <a:r>
              <a:rPr lang="es-ES" dirty="0"/>
              <a:t>en zonas </a:t>
            </a:r>
            <a:r>
              <a:rPr lang="es-ES" dirty="0" smtClean="0"/>
              <a:t>rocosas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Espacio protegido: Hábitat prioritario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Año reforzamiento: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527 individuos (43 localidades)</a:t>
            </a:r>
            <a:r>
              <a:rPr lang="es-ES" dirty="0" smtClean="0">
                <a:sym typeface="Wingdings" panose="05000000000000000000" pitchFamily="2" charset="2"/>
              </a:rPr>
              <a:t> 46,3% es un único individuo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ym typeface="Wingdings" panose="05000000000000000000" pitchFamily="2" charset="2"/>
              </a:rPr>
              <a:t>Actuación: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dirty="0" smtClean="0"/>
              <a:t>Las Hurdes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dirty="0" smtClean="0"/>
              <a:t>Valle de </a:t>
            </a:r>
            <a:r>
              <a:rPr lang="es-ES" dirty="0" err="1" smtClean="0"/>
              <a:t>Ambroz</a:t>
            </a:r>
            <a:endParaRPr lang="es-ES" dirty="0" smtClean="0"/>
          </a:p>
          <a:p>
            <a:pPr marL="800100" lvl="1" indent="-342900">
              <a:buFont typeface="+mj-lt"/>
              <a:buAutoNum type="arabicPeriod"/>
            </a:pPr>
            <a:r>
              <a:rPr lang="es-ES" dirty="0" smtClean="0"/>
              <a:t>Valle del Jerte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dirty="0" smtClean="0"/>
              <a:t>La vera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822053" y="4487240"/>
            <a:ext cx="10093300" cy="2250855"/>
            <a:chOff x="220131" y="4630901"/>
            <a:chExt cx="10093300" cy="2250855"/>
          </a:xfrm>
        </p:grpSpPr>
        <p:sp>
          <p:nvSpPr>
            <p:cNvPr id="21" name="Rectángulo redondeado 20"/>
            <p:cNvSpPr/>
            <p:nvPr/>
          </p:nvSpPr>
          <p:spPr>
            <a:xfrm>
              <a:off x="220131" y="5035030"/>
              <a:ext cx="10093300" cy="18467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ángulo redondeado 13"/>
            <p:cNvSpPr/>
            <p:nvPr/>
          </p:nvSpPr>
          <p:spPr>
            <a:xfrm>
              <a:off x="440506" y="4630901"/>
              <a:ext cx="2114070" cy="39143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Líneas de actuación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1323515" y="5718220"/>
              <a:ext cx="2914954" cy="539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s-ES" dirty="0" smtClean="0">
                  <a:solidFill>
                    <a:schemeClr val="tx1"/>
                  </a:solidFill>
                </a:rPr>
                <a:t>Reforzamiento con &lt; 10 </a:t>
              </a:r>
              <a:r>
                <a:rPr lang="es-ES" dirty="0" err="1" smtClean="0">
                  <a:solidFill>
                    <a:schemeClr val="tx1"/>
                  </a:solidFill>
                </a:rPr>
                <a:t>ind</a:t>
              </a:r>
              <a:r>
                <a:rPr lang="es-ES" dirty="0" smtClean="0">
                  <a:solidFill>
                    <a:schemeClr val="tx1"/>
                  </a:solidFill>
                </a:rPr>
                <a:t>.</a:t>
              </a: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2865177" y="6288791"/>
              <a:ext cx="3158986" cy="482584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s-ES" dirty="0" smtClean="0">
                  <a:solidFill>
                    <a:schemeClr val="tx1"/>
                  </a:solidFill>
                </a:rPr>
                <a:t>Eliminación de la problemática</a:t>
              </a:r>
            </a:p>
          </p:txBody>
        </p:sp>
        <p:sp>
          <p:nvSpPr>
            <p:cNvPr id="17" name="Rectángulo redondeado 16"/>
            <p:cNvSpPr/>
            <p:nvPr/>
          </p:nvSpPr>
          <p:spPr>
            <a:xfrm>
              <a:off x="3980562" y="5102199"/>
              <a:ext cx="4087203" cy="54428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s-ES" dirty="0" smtClean="0">
                  <a:solidFill>
                    <a:schemeClr val="tx1"/>
                  </a:solidFill>
                </a:rPr>
                <a:t>Usos tradicionales y regeneración natural</a:t>
              </a:r>
            </a:p>
          </p:txBody>
        </p:sp>
        <p:sp>
          <p:nvSpPr>
            <p:cNvPr id="18" name="Rectángulo redondeado 17"/>
            <p:cNvSpPr/>
            <p:nvPr/>
          </p:nvSpPr>
          <p:spPr>
            <a:xfrm>
              <a:off x="352733" y="5221305"/>
              <a:ext cx="1941563" cy="457165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Mejorar el hábitat</a:t>
              </a:r>
            </a:p>
          </p:txBody>
        </p:sp>
        <p:sp>
          <p:nvSpPr>
            <p:cNvPr id="19" name="Rectángulo redondeado 18"/>
            <p:cNvSpPr/>
            <p:nvPr/>
          </p:nvSpPr>
          <p:spPr>
            <a:xfrm>
              <a:off x="7311211" y="6257940"/>
              <a:ext cx="2769890" cy="54428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s-ES" dirty="0" smtClean="0">
                  <a:solidFill>
                    <a:schemeClr val="tx1"/>
                  </a:solidFill>
                </a:rPr>
                <a:t>Coordinar iniciativas </a:t>
              </a:r>
              <a:r>
                <a:rPr lang="es-ES" dirty="0" err="1" smtClean="0">
                  <a:solidFill>
                    <a:schemeClr val="tx1"/>
                  </a:solidFill>
                </a:rPr>
                <a:t>admin</a:t>
              </a:r>
              <a:endParaRPr lang="es-E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0" name="Rectángulo redondeado 19"/>
            <p:cNvSpPr/>
            <p:nvPr/>
          </p:nvSpPr>
          <p:spPr>
            <a:xfrm>
              <a:off x="5648363" y="5680069"/>
              <a:ext cx="3601585" cy="54428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s-ES" dirty="0" smtClean="0">
                  <a:solidFill>
                    <a:schemeClr val="tx1"/>
                  </a:solidFill>
                </a:rPr>
                <a:t>Promover acciones de recuperación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546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329" y="834933"/>
            <a:ext cx="8867400" cy="5915490"/>
          </a:xfrm>
          <a:prstGeom prst="rect">
            <a:avLst/>
          </a:prstGeom>
          <a:noFill/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86217" y="0"/>
            <a:ext cx="117796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¡MUCHAS GRACIAS POR LA ATENCIÓN!</a:t>
            </a:r>
            <a:endParaRPr lang="es-ES" sz="5400" b="1" cap="none" spc="0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7365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405</Words>
  <Application>Microsoft Office PowerPoint</Application>
  <PresentationFormat>Panorámica</PresentationFormat>
  <Paragraphs>101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Alicia</dc:creator>
  <cp:lastModifiedBy>Javi</cp:lastModifiedBy>
  <cp:revision>54</cp:revision>
  <dcterms:created xsi:type="dcterms:W3CDTF">2017-04-05T09:11:11Z</dcterms:created>
  <dcterms:modified xsi:type="dcterms:W3CDTF">2017-04-06T12:55:58Z</dcterms:modified>
</cp:coreProperties>
</file>